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Lst>
  <p:sldSz cx="6858000" cy="9906000" type="A4"/>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7" d="100"/>
          <a:sy n="77" d="100"/>
        </p:scale>
        <p:origin x="-606" y="-84"/>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600200" y="1981200"/>
            <a:ext cx="4857750" cy="2532063"/>
          </a:xfrm>
        </p:spPr>
        <p:txBody>
          <a:bodyPr/>
          <a:lstStyle>
            <a:lvl1pPr>
              <a:defRPr sz="5400"/>
            </a:lvl1pPr>
          </a:lstStyle>
          <a:p>
            <a:r>
              <a:rPr lang="en-GB"/>
              <a:t>Click to edit Master title style</a:t>
            </a:r>
          </a:p>
        </p:txBody>
      </p:sp>
      <p:sp>
        <p:nvSpPr>
          <p:cNvPr id="13315" name="Rectangle 3"/>
          <p:cNvSpPr>
            <a:spLocks noGrp="1" noChangeArrowheads="1"/>
          </p:cNvSpPr>
          <p:nvPr>
            <p:ph type="subTitle" idx="1"/>
          </p:nvPr>
        </p:nvSpPr>
        <p:spPr>
          <a:xfrm>
            <a:off x="1600200" y="5392738"/>
            <a:ext cx="4857750" cy="2862262"/>
          </a:xfrm>
        </p:spPr>
        <p:txBody>
          <a:bodyPr/>
          <a:lstStyle>
            <a:lvl1pPr marL="0" indent="0">
              <a:buFont typeface="Wingdings" pitchFamily="2" charset="2"/>
              <a:buNone/>
              <a:defRPr/>
            </a:lvl1pPr>
          </a:lstStyle>
          <a:p>
            <a:r>
              <a:rPr lang="en-GB"/>
              <a:t>Click to edit Master subtitle style</a:t>
            </a:r>
          </a:p>
        </p:txBody>
      </p:sp>
      <p:sp>
        <p:nvSpPr>
          <p:cNvPr id="13316" name="Rectangle 4"/>
          <p:cNvSpPr>
            <a:spLocks noGrp="1" noChangeArrowheads="1"/>
          </p:cNvSpPr>
          <p:nvPr>
            <p:ph type="dt" sz="half" idx="2"/>
          </p:nvPr>
        </p:nvSpPr>
        <p:spPr>
          <a:xfrm>
            <a:off x="5314950" y="9024938"/>
            <a:ext cx="1143000" cy="660400"/>
          </a:xfrm>
        </p:spPr>
        <p:txBody>
          <a:bodyPr/>
          <a:lstStyle>
            <a:lvl1pPr>
              <a:defRPr/>
            </a:lvl1pPr>
          </a:lstStyle>
          <a:p>
            <a:endParaRPr lang="en-GB"/>
          </a:p>
        </p:txBody>
      </p:sp>
      <p:sp>
        <p:nvSpPr>
          <p:cNvPr id="13317" name="Rectangle 5"/>
          <p:cNvSpPr>
            <a:spLocks noGrp="1" noChangeArrowheads="1"/>
          </p:cNvSpPr>
          <p:nvPr>
            <p:ph type="ftr" sz="quarter" idx="3"/>
          </p:nvPr>
        </p:nvSpPr>
        <p:spPr>
          <a:xfrm>
            <a:off x="2857500" y="9024938"/>
            <a:ext cx="2171700" cy="660400"/>
          </a:xfrm>
        </p:spPr>
        <p:txBody>
          <a:bodyPr/>
          <a:lstStyle>
            <a:lvl1pPr>
              <a:defRPr/>
            </a:lvl1pPr>
          </a:lstStyle>
          <a:p>
            <a:endParaRPr lang="en-GB"/>
          </a:p>
        </p:txBody>
      </p:sp>
      <p:sp>
        <p:nvSpPr>
          <p:cNvPr id="13318" name="Rectangle 6"/>
          <p:cNvSpPr>
            <a:spLocks noGrp="1" noChangeArrowheads="1"/>
          </p:cNvSpPr>
          <p:nvPr>
            <p:ph type="sldNum" sz="quarter" idx="4"/>
          </p:nvPr>
        </p:nvSpPr>
        <p:spPr>
          <a:xfrm>
            <a:off x="1657350" y="9024938"/>
            <a:ext cx="914400" cy="660400"/>
          </a:xfrm>
        </p:spPr>
        <p:txBody>
          <a:bodyPr/>
          <a:lstStyle>
            <a:lvl1pPr>
              <a:defRPr/>
            </a:lvl1pPr>
          </a:lstStyle>
          <a:p>
            <a:fld id="{809CD46D-5720-48EC-B6A5-E0AF569149DF}" type="slidenum">
              <a:rPr lang="en-GB"/>
              <a:pPr/>
              <a:t>‹#›</a:t>
            </a:fld>
            <a:endParaRPr lang="en-GB"/>
          </a:p>
        </p:txBody>
      </p:sp>
      <p:grpSp>
        <p:nvGrpSpPr>
          <p:cNvPr id="13323" name="Group 11"/>
          <p:cNvGrpSpPr>
            <a:grpSpLocks/>
          </p:cNvGrpSpPr>
          <p:nvPr userDrawn="1"/>
        </p:nvGrpSpPr>
        <p:grpSpPr bwMode="auto">
          <a:xfrm>
            <a:off x="44450" y="31750"/>
            <a:ext cx="1306513" cy="1536700"/>
            <a:chOff x="77" y="1109"/>
            <a:chExt cx="823" cy="1872"/>
          </a:xfrm>
        </p:grpSpPr>
        <p:sp>
          <p:nvSpPr>
            <p:cNvPr id="13319" name="Line 7"/>
            <p:cNvSpPr>
              <a:spLocks noChangeShapeType="1"/>
            </p:cNvSpPr>
            <p:nvPr/>
          </p:nvSpPr>
          <p:spPr bwMode="auto">
            <a:xfrm>
              <a:off x="900" y="1109"/>
              <a:ext cx="0" cy="1872"/>
            </a:xfrm>
            <a:prstGeom prst="line">
              <a:avLst/>
            </a:prstGeom>
            <a:noFill/>
            <a:ln w="34925">
              <a:solidFill>
                <a:schemeClr val="tx2"/>
              </a:solidFill>
              <a:round/>
              <a:headEnd/>
              <a:tailEnd/>
            </a:ln>
            <a:effectLst/>
          </p:spPr>
          <p:txBody>
            <a:bodyPr/>
            <a:lstStyle/>
            <a:p>
              <a:endParaRPr lang="en-GB"/>
            </a:p>
          </p:txBody>
        </p:sp>
        <p:sp>
          <p:nvSpPr>
            <p:cNvPr id="13320" name="Oval 8"/>
            <p:cNvSpPr>
              <a:spLocks noChangeArrowheads="1"/>
            </p:cNvSpPr>
            <p:nvPr/>
          </p:nvSpPr>
          <p:spPr bwMode="auto">
            <a:xfrm>
              <a:off x="77" y="1914"/>
              <a:ext cx="165" cy="316"/>
            </a:xfrm>
            <a:prstGeom prst="ellipse">
              <a:avLst/>
            </a:prstGeom>
            <a:solidFill>
              <a:schemeClr val="tx1"/>
            </a:solidFill>
            <a:ln w="9525">
              <a:noFill/>
              <a:round/>
              <a:headEnd/>
              <a:tailEnd/>
            </a:ln>
            <a:effectLst/>
          </p:spPr>
          <p:txBody>
            <a:bodyPr wrap="none" anchor="ctr"/>
            <a:lstStyle/>
            <a:p>
              <a:pPr algn="ctr"/>
              <a:endParaRPr lang="en-US" sz="2400">
                <a:latin typeface="Times New Roman" pitchFamily="18" charset="0"/>
              </a:endParaRPr>
            </a:p>
          </p:txBody>
        </p:sp>
        <p:sp>
          <p:nvSpPr>
            <p:cNvPr id="13321" name="Oval 9"/>
            <p:cNvSpPr>
              <a:spLocks noChangeArrowheads="1"/>
            </p:cNvSpPr>
            <p:nvPr/>
          </p:nvSpPr>
          <p:spPr bwMode="auto">
            <a:xfrm>
              <a:off x="350" y="1915"/>
              <a:ext cx="165" cy="317"/>
            </a:xfrm>
            <a:prstGeom prst="ellipse">
              <a:avLst/>
            </a:prstGeom>
            <a:solidFill>
              <a:schemeClr val="accent1"/>
            </a:solidFill>
            <a:ln w="9525">
              <a:noFill/>
              <a:round/>
              <a:headEnd/>
              <a:tailEnd/>
            </a:ln>
            <a:effectLst/>
          </p:spPr>
          <p:txBody>
            <a:bodyPr wrap="none" anchor="ctr"/>
            <a:lstStyle/>
            <a:p>
              <a:pPr algn="ctr"/>
              <a:endParaRPr lang="en-US" sz="2400">
                <a:latin typeface="Times New Roman" pitchFamily="18" charset="0"/>
              </a:endParaRPr>
            </a:p>
          </p:txBody>
        </p:sp>
        <p:sp>
          <p:nvSpPr>
            <p:cNvPr id="13322" name="Oval 10"/>
            <p:cNvSpPr>
              <a:spLocks noChangeArrowheads="1"/>
            </p:cNvSpPr>
            <p:nvPr/>
          </p:nvSpPr>
          <p:spPr bwMode="auto">
            <a:xfrm>
              <a:off x="623" y="1915"/>
              <a:ext cx="164" cy="317"/>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EC52308-E153-42CD-AF24-6A8487D4C5B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86350" y="274638"/>
            <a:ext cx="1314450" cy="8420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43000" y="274638"/>
            <a:ext cx="3790950" cy="842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7D71F45-7528-4DCD-9685-49C63007B2F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46B347B-3250-4EB7-9315-525C476D82E0}"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6913"/>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54C5D8A-D2EE-40BB-B433-B7B68F5C9E0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43000" y="2751138"/>
            <a:ext cx="25527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48100" y="2751138"/>
            <a:ext cx="25527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4AE409F-BAAD-4722-AB83-362A0086678A}"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B24BA2B4-1F09-4B3F-9FD7-18825DD86D4A}"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49B3DC28-0153-4266-8BF5-1AB91D185ED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3E303915-2199-4572-ADEC-9C66A4005011}"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7852E6C-7653-474D-8C98-0F9839C23F14}"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27A13E9-D512-4864-B13E-58A55668A3D6}"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143000" y="274638"/>
            <a:ext cx="5257800" cy="220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2291" name="Rectangle 3"/>
          <p:cNvSpPr>
            <a:spLocks noGrp="1" noChangeArrowheads="1"/>
          </p:cNvSpPr>
          <p:nvPr>
            <p:ph type="body" idx="1"/>
          </p:nvPr>
        </p:nvSpPr>
        <p:spPr bwMode="auto">
          <a:xfrm>
            <a:off x="1143000" y="2751138"/>
            <a:ext cx="52578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292" name="Rectangle 4"/>
          <p:cNvSpPr>
            <a:spLocks noGrp="1" noChangeArrowheads="1"/>
          </p:cNvSpPr>
          <p:nvPr>
            <p:ph type="dt" sz="half" idx="2"/>
          </p:nvPr>
        </p:nvSpPr>
        <p:spPr bwMode="auto">
          <a:xfrm>
            <a:off x="497205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endParaRPr lang="en-GB"/>
          </a:p>
        </p:txBody>
      </p:sp>
      <p:sp>
        <p:nvSpPr>
          <p:cNvPr id="12293" name="Rectangle 5"/>
          <p:cNvSpPr>
            <a:spLocks noGrp="1" noChangeArrowheads="1"/>
          </p:cNvSpPr>
          <p:nvPr>
            <p:ph type="ftr" sz="quarter" idx="3"/>
          </p:nvPr>
        </p:nvSpPr>
        <p:spPr bwMode="auto">
          <a:xfrm>
            <a:off x="2457450" y="9024938"/>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12294" name="Rectangle 6"/>
          <p:cNvSpPr>
            <a:spLocks noGrp="1" noChangeArrowheads="1"/>
          </p:cNvSpPr>
          <p:nvPr>
            <p:ph type="sldNum" sz="quarter" idx="4"/>
          </p:nvPr>
        </p:nvSpPr>
        <p:spPr bwMode="auto">
          <a:xfrm>
            <a:off x="1143000" y="9024938"/>
            <a:ext cx="9715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4F9CED3-1CFA-45D0-8ACC-31081815BDD5}" type="slidenum">
              <a:rPr lang="en-GB"/>
              <a:pPr/>
              <a:t>‹#›</a:t>
            </a:fld>
            <a:endParaRPr lang="en-GB"/>
          </a:p>
        </p:txBody>
      </p:sp>
      <p:sp>
        <p:nvSpPr>
          <p:cNvPr id="12295" name="Line 7"/>
          <p:cNvSpPr>
            <a:spLocks noChangeShapeType="1"/>
          </p:cNvSpPr>
          <p:nvPr/>
        </p:nvSpPr>
        <p:spPr bwMode="auto">
          <a:xfrm flipV="1">
            <a:off x="1028700" y="439738"/>
            <a:ext cx="0" cy="1871662"/>
          </a:xfrm>
          <a:prstGeom prst="line">
            <a:avLst/>
          </a:prstGeom>
          <a:noFill/>
          <a:ln w="38100">
            <a:solidFill>
              <a:schemeClr val="tx2"/>
            </a:solidFill>
            <a:round/>
            <a:headEnd/>
            <a:tailEnd/>
          </a:ln>
          <a:effectLst/>
        </p:spPr>
        <p:txBody>
          <a:bodyPr/>
          <a:lstStyle/>
          <a:p>
            <a:endParaRPr lang="en-GB"/>
          </a:p>
        </p:txBody>
      </p:sp>
      <p:sp>
        <p:nvSpPr>
          <p:cNvPr id="12296" name="Oval 8"/>
          <p:cNvSpPr>
            <a:spLocks noChangeArrowheads="1"/>
          </p:cNvSpPr>
          <p:nvPr/>
        </p:nvSpPr>
        <p:spPr bwMode="auto">
          <a:xfrm>
            <a:off x="114300" y="1211263"/>
            <a:ext cx="171450" cy="330200"/>
          </a:xfrm>
          <a:prstGeom prst="ellipse">
            <a:avLst/>
          </a:prstGeom>
          <a:solidFill>
            <a:schemeClr val="tx1"/>
          </a:solidFill>
          <a:ln w="9525">
            <a:noFill/>
            <a:round/>
            <a:headEnd/>
            <a:tailEnd/>
          </a:ln>
          <a:effectLst/>
        </p:spPr>
        <p:txBody>
          <a:bodyPr wrap="none" anchor="ctr"/>
          <a:lstStyle/>
          <a:p>
            <a:pPr algn="ctr"/>
            <a:endParaRPr lang="en-US" sz="2400">
              <a:latin typeface="Times New Roman" pitchFamily="18" charset="0"/>
            </a:endParaRPr>
          </a:p>
        </p:txBody>
      </p:sp>
      <p:sp>
        <p:nvSpPr>
          <p:cNvPr id="12297" name="Oval 9"/>
          <p:cNvSpPr>
            <a:spLocks noChangeArrowheads="1"/>
          </p:cNvSpPr>
          <p:nvPr/>
        </p:nvSpPr>
        <p:spPr bwMode="auto">
          <a:xfrm>
            <a:off x="404813" y="1211263"/>
            <a:ext cx="171450" cy="330200"/>
          </a:xfrm>
          <a:prstGeom prst="ellipse">
            <a:avLst/>
          </a:prstGeom>
          <a:solidFill>
            <a:schemeClr val="accent1"/>
          </a:solidFill>
          <a:ln w="9525">
            <a:noFill/>
            <a:round/>
            <a:headEnd/>
            <a:tailEnd/>
          </a:ln>
          <a:effectLst/>
        </p:spPr>
        <p:txBody>
          <a:bodyPr wrap="none" anchor="ctr"/>
          <a:lstStyle/>
          <a:p>
            <a:pPr algn="ctr"/>
            <a:endParaRPr lang="en-US" sz="2400">
              <a:latin typeface="Times New Roman" pitchFamily="18" charset="0"/>
            </a:endParaRPr>
          </a:p>
        </p:txBody>
      </p:sp>
      <p:sp>
        <p:nvSpPr>
          <p:cNvPr id="12298" name="Oval 10"/>
          <p:cNvSpPr>
            <a:spLocks noChangeArrowheads="1"/>
          </p:cNvSpPr>
          <p:nvPr/>
        </p:nvSpPr>
        <p:spPr bwMode="auto">
          <a:xfrm>
            <a:off x="695325" y="1211263"/>
            <a:ext cx="171450" cy="33020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cs typeface="Arial" charset="0"/>
        </a:defRPr>
      </a:lvl2pPr>
      <a:lvl3pPr algn="l" rtl="0" fontAlgn="base">
        <a:spcBef>
          <a:spcPct val="0"/>
        </a:spcBef>
        <a:spcAft>
          <a:spcPct val="0"/>
        </a:spcAft>
        <a:defRPr sz="4200">
          <a:solidFill>
            <a:schemeClr val="tx2"/>
          </a:solidFill>
          <a:latin typeface="Arial" charset="0"/>
          <a:cs typeface="Arial" charset="0"/>
        </a:defRPr>
      </a:lvl3pPr>
      <a:lvl4pPr algn="l" rtl="0" fontAlgn="base">
        <a:spcBef>
          <a:spcPct val="0"/>
        </a:spcBef>
        <a:spcAft>
          <a:spcPct val="0"/>
        </a:spcAft>
        <a:defRPr sz="4200">
          <a:solidFill>
            <a:schemeClr val="tx2"/>
          </a:solidFill>
          <a:latin typeface="Arial" charset="0"/>
          <a:cs typeface="Arial" charset="0"/>
        </a:defRPr>
      </a:lvl4pPr>
      <a:lvl5pPr algn="l" rtl="0" fontAlgn="base">
        <a:spcBef>
          <a:spcPct val="0"/>
        </a:spcBef>
        <a:spcAft>
          <a:spcPct val="0"/>
        </a:spcAft>
        <a:defRPr sz="4200">
          <a:solidFill>
            <a:schemeClr val="tx2"/>
          </a:solidFill>
          <a:latin typeface="Arial" charset="0"/>
          <a:cs typeface="Arial" charset="0"/>
        </a:defRPr>
      </a:lvl5pPr>
      <a:lvl6pPr marL="457200" algn="l" rtl="0" fontAlgn="base">
        <a:spcBef>
          <a:spcPct val="0"/>
        </a:spcBef>
        <a:spcAft>
          <a:spcPct val="0"/>
        </a:spcAft>
        <a:defRPr sz="4200">
          <a:solidFill>
            <a:schemeClr val="tx2"/>
          </a:solidFill>
          <a:latin typeface="Arial" charset="0"/>
          <a:cs typeface="Arial" charset="0"/>
        </a:defRPr>
      </a:lvl6pPr>
      <a:lvl7pPr marL="914400" algn="l" rtl="0" fontAlgn="base">
        <a:spcBef>
          <a:spcPct val="0"/>
        </a:spcBef>
        <a:spcAft>
          <a:spcPct val="0"/>
        </a:spcAft>
        <a:defRPr sz="4200">
          <a:solidFill>
            <a:schemeClr val="tx2"/>
          </a:solidFill>
          <a:latin typeface="Arial" charset="0"/>
          <a:cs typeface="Arial" charset="0"/>
        </a:defRPr>
      </a:lvl7pPr>
      <a:lvl8pPr marL="1371600" algn="l" rtl="0" fontAlgn="base">
        <a:spcBef>
          <a:spcPct val="0"/>
        </a:spcBef>
        <a:spcAft>
          <a:spcPct val="0"/>
        </a:spcAft>
        <a:defRPr sz="4200">
          <a:solidFill>
            <a:schemeClr val="tx2"/>
          </a:solidFill>
          <a:latin typeface="Arial" charset="0"/>
          <a:cs typeface="Arial" charset="0"/>
        </a:defRPr>
      </a:lvl8pPr>
      <a:lvl9pPr marL="1828800" algn="l" rtl="0" fontAlgn="base">
        <a:spcBef>
          <a:spcPct val="0"/>
        </a:spcBef>
        <a:spcAft>
          <a:spcPct val="0"/>
        </a:spcAft>
        <a:defRPr sz="42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cs typeface="+mn-cs"/>
        </a:defRPr>
      </a:lvl2pPr>
      <a:lvl3pPr marL="1143000" indent="-228600" algn="l" rtl="0" fontAlgn="base">
        <a:spcBef>
          <a:spcPct val="20000"/>
        </a:spcBef>
        <a:spcAft>
          <a:spcPct val="0"/>
        </a:spcAft>
        <a:buClr>
          <a:schemeClr val="accent2"/>
        </a:buClr>
        <a:buChar char="•"/>
        <a:defRPr sz="2400">
          <a:solidFill>
            <a:schemeClr val="tx2"/>
          </a:solidFill>
          <a:latin typeface="+mn-lt"/>
          <a:cs typeface="+mn-cs"/>
        </a:defRPr>
      </a:lvl3pPr>
      <a:lvl4pPr marL="1600200" indent="-228600" algn="l" rtl="0" fontAlgn="base">
        <a:spcBef>
          <a:spcPct val="20000"/>
        </a:spcBef>
        <a:spcAft>
          <a:spcPct val="0"/>
        </a:spcAft>
        <a:buClr>
          <a:schemeClr val="tx1"/>
        </a:buClr>
        <a:buChar char="•"/>
        <a:defRPr sz="2000">
          <a:solidFill>
            <a:schemeClr val="tx2"/>
          </a:solidFill>
          <a:latin typeface="+mn-lt"/>
          <a:cs typeface="+mn-cs"/>
        </a:defRPr>
      </a:lvl4pPr>
      <a:lvl5pPr marL="2057400" indent="-228600" algn="l" rtl="0" fontAlgn="base">
        <a:spcBef>
          <a:spcPct val="20000"/>
        </a:spcBef>
        <a:spcAft>
          <a:spcPct val="0"/>
        </a:spcAft>
        <a:buChar char="•"/>
        <a:defRPr sz="2000">
          <a:solidFill>
            <a:schemeClr val="tx2"/>
          </a:solidFill>
          <a:latin typeface="+mn-lt"/>
          <a:cs typeface="+mn-cs"/>
        </a:defRPr>
      </a:lvl5pPr>
      <a:lvl6pPr marL="2514600" indent="-228600" algn="l" rtl="0" fontAlgn="base">
        <a:spcBef>
          <a:spcPct val="20000"/>
        </a:spcBef>
        <a:spcAft>
          <a:spcPct val="0"/>
        </a:spcAft>
        <a:buChar char="•"/>
        <a:defRPr sz="2000">
          <a:solidFill>
            <a:schemeClr val="tx2"/>
          </a:solidFill>
          <a:latin typeface="+mn-lt"/>
          <a:cs typeface="+mn-cs"/>
        </a:defRPr>
      </a:lvl6pPr>
      <a:lvl7pPr marL="2971800" indent="-228600" algn="l" rtl="0" fontAlgn="base">
        <a:spcBef>
          <a:spcPct val="20000"/>
        </a:spcBef>
        <a:spcAft>
          <a:spcPct val="0"/>
        </a:spcAft>
        <a:buChar char="•"/>
        <a:defRPr sz="2000">
          <a:solidFill>
            <a:schemeClr val="tx2"/>
          </a:solidFill>
          <a:latin typeface="+mn-lt"/>
          <a:cs typeface="+mn-cs"/>
        </a:defRPr>
      </a:lvl7pPr>
      <a:lvl8pPr marL="3429000" indent="-228600" algn="l" rtl="0" fontAlgn="base">
        <a:spcBef>
          <a:spcPct val="20000"/>
        </a:spcBef>
        <a:spcAft>
          <a:spcPct val="0"/>
        </a:spcAft>
        <a:buChar char="•"/>
        <a:defRPr sz="2000">
          <a:solidFill>
            <a:schemeClr val="tx2"/>
          </a:solidFill>
          <a:latin typeface="+mn-lt"/>
          <a:cs typeface="+mn-cs"/>
        </a:defRPr>
      </a:lvl8pPr>
      <a:lvl9pPr marL="3886200" indent="-228600" algn="l" rtl="0" fontAlgn="base">
        <a:spcBef>
          <a:spcPct val="20000"/>
        </a:spcBef>
        <a:spcAft>
          <a:spcPct val="0"/>
        </a:spcAft>
        <a:buChar char="•"/>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mapresso.com/" TargetMode="External"/><Relationship Id="rId3" Type="http://schemas.openxmlformats.org/officeDocument/2006/relationships/hyperlink" Target="http://scapetoad.choros.ch/index.php" TargetMode="External"/><Relationship Id="rId7" Type="http://schemas.openxmlformats.org/officeDocument/2006/relationships/hyperlink" Target="http://www.gapminder.org/" TargetMode="External"/><Relationship Id="rId2" Type="http://schemas.openxmlformats.org/officeDocument/2006/relationships/hyperlink" Target="http://www.gislounge.com/how-to-make-area-cartogram-maps-in-arcgis/" TargetMode="External"/><Relationship Id="rId1" Type="http://schemas.openxmlformats.org/officeDocument/2006/relationships/slideLayout" Target="../slideLayouts/slideLayout1.xml"/><Relationship Id="rId6" Type="http://schemas.openxmlformats.org/officeDocument/2006/relationships/hyperlink" Target="http://geographer-at-large.blogspot.co.uk/2011_10_01_archive.html" TargetMode="External"/><Relationship Id="rId5" Type="http://schemas.openxmlformats.org/officeDocument/2006/relationships/hyperlink" Target="http://www.improving-visualisation.org/" TargetMode="External"/><Relationship Id="rId4" Type="http://schemas.openxmlformats.org/officeDocument/2006/relationships/hyperlink" Target="http://indiemaps.com/blo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8" name="Picture 20"/>
          <p:cNvPicPr>
            <a:picLocks noChangeAspect="1" noChangeArrowheads="1"/>
          </p:cNvPicPr>
          <p:nvPr/>
        </p:nvPicPr>
        <p:blipFill>
          <a:blip r:embed="rId2" cstate="print"/>
          <a:srcRect/>
          <a:stretch>
            <a:fillRect/>
          </a:stretch>
        </p:blipFill>
        <p:spPr bwMode="auto">
          <a:xfrm>
            <a:off x="115888" y="3806825"/>
            <a:ext cx="3311525" cy="2341563"/>
          </a:xfrm>
          <a:prstGeom prst="rect">
            <a:avLst/>
          </a:prstGeom>
          <a:noFill/>
          <a:ln w="9525">
            <a:noFill/>
            <a:miter lim="800000"/>
            <a:headEnd/>
            <a:tailEnd/>
          </a:ln>
        </p:spPr>
      </p:pic>
      <p:pic>
        <p:nvPicPr>
          <p:cNvPr id="2069" name="Picture 21"/>
          <p:cNvPicPr>
            <a:picLocks noChangeAspect="1" noChangeArrowheads="1"/>
          </p:cNvPicPr>
          <p:nvPr/>
        </p:nvPicPr>
        <p:blipFill>
          <a:blip r:embed="rId3" cstate="print"/>
          <a:srcRect/>
          <a:stretch>
            <a:fillRect/>
          </a:stretch>
        </p:blipFill>
        <p:spPr bwMode="auto">
          <a:xfrm>
            <a:off x="3429000" y="3805238"/>
            <a:ext cx="3311525" cy="2343150"/>
          </a:xfrm>
          <a:prstGeom prst="rect">
            <a:avLst/>
          </a:prstGeom>
          <a:noFill/>
          <a:ln w="9525">
            <a:noFill/>
            <a:miter lim="800000"/>
            <a:headEnd/>
            <a:tailEnd/>
          </a:ln>
        </p:spPr>
      </p:pic>
      <p:sp>
        <p:nvSpPr>
          <p:cNvPr id="2052" name="Text Box 4"/>
          <p:cNvSpPr txBox="1">
            <a:spLocks noChangeArrowheads="1"/>
          </p:cNvSpPr>
          <p:nvPr/>
        </p:nvSpPr>
        <p:spPr bwMode="auto">
          <a:xfrm>
            <a:off x="1368425" y="-15875"/>
            <a:ext cx="5445125" cy="1617663"/>
          </a:xfrm>
          <a:prstGeom prst="rect">
            <a:avLst/>
          </a:prstGeom>
          <a:noFill/>
          <a:ln w="9525">
            <a:noFill/>
            <a:miter lim="800000"/>
            <a:headEnd/>
            <a:tailEnd/>
          </a:ln>
          <a:effectLst/>
        </p:spPr>
        <p:txBody>
          <a:bodyPr>
            <a:spAutoFit/>
          </a:bodyPr>
          <a:lstStyle/>
          <a:p>
            <a:r>
              <a:rPr lang="en-GB" sz="3600" b="1">
                <a:solidFill>
                  <a:schemeClr val="tx2"/>
                </a:solidFill>
                <a:latin typeface="Calibri" pitchFamily="34" charset="0"/>
              </a:rPr>
              <a:t>Density Weighted Mapping Techniques</a:t>
            </a:r>
          </a:p>
          <a:p>
            <a:r>
              <a:rPr lang="en-GB" sz="1600" b="1">
                <a:latin typeface="Calibri" pitchFamily="34" charset="0"/>
              </a:rPr>
              <a:t>Seeing West Midlands demography and health in a new way</a:t>
            </a:r>
          </a:p>
          <a:p>
            <a:r>
              <a:rPr lang="en-GB" sz="1200">
                <a:latin typeface="Calibri" pitchFamily="34" charset="0"/>
              </a:rPr>
              <a:t>Dr Christopher Chiswell; Jane Fletcher (WMCSU)</a:t>
            </a:r>
          </a:p>
        </p:txBody>
      </p:sp>
      <p:grpSp>
        <p:nvGrpSpPr>
          <p:cNvPr id="2073" name="Group 25"/>
          <p:cNvGrpSpPr>
            <a:grpSpLocks/>
          </p:cNvGrpSpPr>
          <p:nvPr/>
        </p:nvGrpSpPr>
        <p:grpSpPr bwMode="auto">
          <a:xfrm>
            <a:off x="188913" y="6530975"/>
            <a:ext cx="6480175" cy="3246438"/>
            <a:chOff x="119" y="4114"/>
            <a:chExt cx="4082" cy="2045"/>
          </a:xfrm>
        </p:grpSpPr>
        <p:sp>
          <p:nvSpPr>
            <p:cNvPr id="2054" name="Text Box 6"/>
            <p:cNvSpPr txBox="1">
              <a:spLocks noChangeArrowheads="1"/>
            </p:cNvSpPr>
            <p:nvPr/>
          </p:nvSpPr>
          <p:spPr bwMode="auto">
            <a:xfrm>
              <a:off x="119" y="4114"/>
              <a:ext cx="1678" cy="231"/>
            </a:xfrm>
            <a:prstGeom prst="rect">
              <a:avLst/>
            </a:prstGeom>
            <a:noFill/>
            <a:ln w="9525">
              <a:noFill/>
              <a:miter lim="800000"/>
              <a:headEnd/>
              <a:tailEnd/>
            </a:ln>
            <a:effectLst/>
          </p:spPr>
          <p:txBody>
            <a:bodyPr>
              <a:spAutoFit/>
            </a:bodyPr>
            <a:lstStyle/>
            <a:p>
              <a:pPr>
                <a:spcBef>
                  <a:spcPct val="50000"/>
                </a:spcBef>
              </a:pPr>
              <a:r>
                <a:rPr lang="en-GB"/>
                <a:t>DELEGATE NOTES</a:t>
              </a:r>
            </a:p>
          </p:txBody>
        </p:sp>
        <p:sp>
          <p:nvSpPr>
            <p:cNvPr id="2055" name="Line 7"/>
            <p:cNvSpPr>
              <a:spLocks noChangeShapeType="1"/>
            </p:cNvSpPr>
            <p:nvPr/>
          </p:nvSpPr>
          <p:spPr bwMode="auto">
            <a:xfrm>
              <a:off x="119" y="4344"/>
              <a:ext cx="4082" cy="0"/>
            </a:xfrm>
            <a:prstGeom prst="line">
              <a:avLst/>
            </a:prstGeom>
            <a:noFill/>
            <a:ln w="9525">
              <a:solidFill>
                <a:schemeClr val="accent1"/>
              </a:solidFill>
              <a:round/>
              <a:headEnd/>
              <a:tailEnd/>
            </a:ln>
            <a:effectLst/>
          </p:spPr>
          <p:txBody>
            <a:bodyPr/>
            <a:lstStyle/>
            <a:p>
              <a:endParaRPr lang="en-GB"/>
            </a:p>
          </p:txBody>
        </p:sp>
        <p:sp>
          <p:nvSpPr>
            <p:cNvPr id="2056" name="Line 8"/>
            <p:cNvSpPr>
              <a:spLocks noChangeShapeType="1"/>
            </p:cNvSpPr>
            <p:nvPr/>
          </p:nvSpPr>
          <p:spPr bwMode="auto">
            <a:xfrm>
              <a:off x="119" y="4526"/>
              <a:ext cx="4082" cy="0"/>
            </a:xfrm>
            <a:prstGeom prst="line">
              <a:avLst/>
            </a:prstGeom>
            <a:noFill/>
            <a:ln w="9525">
              <a:solidFill>
                <a:schemeClr val="accent1"/>
              </a:solidFill>
              <a:round/>
              <a:headEnd/>
              <a:tailEnd/>
            </a:ln>
            <a:effectLst/>
          </p:spPr>
          <p:txBody>
            <a:bodyPr/>
            <a:lstStyle/>
            <a:p>
              <a:endParaRPr lang="en-GB"/>
            </a:p>
          </p:txBody>
        </p:sp>
        <p:sp>
          <p:nvSpPr>
            <p:cNvPr id="2057" name="Line 9"/>
            <p:cNvSpPr>
              <a:spLocks noChangeShapeType="1"/>
            </p:cNvSpPr>
            <p:nvPr/>
          </p:nvSpPr>
          <p:spPr bwMode="auto">
            <a:xfrm>
              <a:off x="119" y="4707"/>
              <a:ext cx="4082" cy="0"/>
            </a:xfrm>
            <a:prstGeom prst="line">
              <a:avLst/>
            </a:prstGeom>
            <a:noFill/>
            <a:ln w="9525">
              <a:solidFill>
                <a:schemeClr val="accent1"/>
              </a:solidFill>
              <a:round/>
              <a:headEnd/>
              <a:tailEnd/>
            </a:ln>
            <a:effectLst/>
          </p:spPr>
          <p:txBody>
            <a:bodyPr/>
            <a:lstStyle/>
            <a:p>
              <a:endParaRPr lang="en-GB"/>
            </a:p>
          </p:txBody>
        </p:sp>
        <p:sp>
          <p:nvSpPr>
            <p:cNvPr id="2058" name="Line 10"/>
            <p:cNvSpPr>
              <a:spLocks noChangeShapeType="1"/>
            </p:cNvSpPr>
            <p:nvPr/>
          </p:nvSpPr>
          <p:spPr bwMode="auto">
            <a:xfrm>
              <a:off x="119" y="4889"/>
              <a:ext cx="4082" cy="0"/>
            </a:xfrm>
            <a:prstGeom prst="line">
              <a:avLst/>
            </a:prstGeom>
            <a:noFill/>
            <a:ln w="9525">
              <a:solidFill>
                <a:schemeClr val="accent1"/>
              </a:solidFill>
              <a:round/>
              <a:headEnd/>
              <a:tailEnd/>
            </a:ln>
            <a:effectLst/>
          </p:spPr>
          <p:txBody>
            <a:bodyPr/>
            <a:lstStyle/>
            <a:p>
              <a:endParaRPr lang="en-GB"/>
            </a:p>
          </p:txBody>
        </p:sp>
        <p:sp>
          <p:nvSpPr>
            <p:cNvPr id="2059" name="Line 11"/>
            <p:cNvSpPr>
              <a:spLocks noChangeShapeType="1"/>
            </p:cNvSpPr>
            <p:nvPr/>
          </p:nvSpPr>
          <p:spPr bwMode="auto">
            <a:xfrm>
              <a:off x="119" y="5070"/>
              <a:ext cx="4082" cy="0"/>
            </a:xfrm>
            <a:prstGeom prst="line">
              <a:avLst/>
            </a:prstGeom>
            <a:noFill/>
            <a:ln w="9525">
              <a:solidFill>
                <a:schemeClr val="accent1"/>
              </a:solidFill>
              <a:round/>
              <a:headEnd/>
              <a:tailEnd/>
            </a:ln>
            <a:effectLst/>
          </p:spPr>
          <p:txBody>
            <a:bodyPr/>
            <a:lstStyle/>
            <a:p>
              <a:endParaRPr lang="en-GB"/>
            </a:p>
          </p:txBody>
        </p:sp>
        <p:sp>
          <p:nvSpPr>
            <p:cNvPr id="2060" name="Line 12"/>
            <p:cNvSpPr>
              <a:spLocks noChangeShapeType="1"/>
            </p:cNvSpPr>
            <p:nvPr/>
          </p:nvSpPr>
          <p:spPr bwMode="auto">
            <a:xfrm>
              <a:off x="119" y="5252"/>
              <a:ext cx="4082" cy="0"/>
            </a:xfrm>
            <a:prstGeom prst="line">
              <a:avLst/>
            </a:prstGeom>
            <a:noFill/>
            <a:ln w="9525">
              <a:solidFill>
                <a:schemeClr val="accent1"/>
              </a:solidFill>
              <a:round/>
              <a:headEnd/>
              <a:tailEnd/>
            </a:ln>
            <a:effectLst/>
          </p:spPr>
          <p:txBody>
            <a:bodyPr/>
            <a:lstStyle/>
            <a:p>
              <a:endParaRPr lang="en-GB"/>
            </a:p>
          </p:txBody>
        </p:sp>
        <p:sp>
          <p:nvSpPr>
            <p:cNvPr id="2061" name="Line 13"/>
            <p:cNvSpPr>
              <a:spLocks noChangeShapeType="1"/>
            </p:cNvSpPr>
            <p:nvPr/>
          </p:nvSpPr>
          <p:spPr bwMode="auto">
            <a:xfrm>
              <a:off x="119" y="5433"/>
              <a:ext cx="4082" cy="0"/>
            </a:xfrm>
            <a:prstGeom prst="line">
              <a:avLst/>
            </a:prstGeom>
            <a:noFill/>
            <a:ln w="9525">
              <a:solidFill>
                <a:schemeClr val="accent1"/>
              </a:solidFill>
              <a:round/>
              <a:headEnd/>
              <a:tailEnd/>
            </a:ln>
            <a:effectLst/>
          </p:spPr>
          <p:txBody>
            <a:bodyPr/>
            <a:lstStyle/>
            <a:p>
              <a:endParaRPr lang="en-GB"/>
            </a:p>
          </p:txBody>
        </p:sp>
        <p:sp>
          <p:nvSpPr>
            <p:cNvPr id="2062" name="Line 14"/>
            <p:cNvSpPr>
              <a:spLocks noChangeShapeType="1"/>
            </p:cNvSpPr>
            <p:nvPr/>
          </p:nvSpPr>
          <p:spPr bwMode="auto">
            <a:xfrm>
              <a:off x="119" y="5614"/>
              <a:ext cx="4082" cy="0"/>
            </a:xfrm>
            <a:prstGeom prst="line">
              <a:avLst/>
            </a:prstGeom>
            <a:noFill/>
            <a:ln w="9525">
              <a:solidFill>
                <a:schemeClr val="accent1"/>
              </a:solidFill>
              <a:round/>
              <a:headEnd/>
              <a:tailEnd/>
            </a:ln>
            <a:effectLst/>
          </p:spPr>
          <p:txBody>
            <a:bodyPr/>
            <a:lstStyle/>
            <a:p>
              <a:endParaRPr lang="en-GB"/>
            </a:p>
          </p:txBody>
        </p:sp>
        <p:sp>
          <p:nvSpPr>
            <p:cNvPr id="2063" name="Line 15"/>
            <p:cNvSpPr>
              <a:spLocks noChangeShapeType="1"/>
            </p:cNvSpPr>
            <p:nvPr/>
          </p:nvSpPr>
          <p:spPr bwMode="auto">
            <a:xfrm>
              <a:off x="119" y="5796"/>
              <a:ext cx="4082" cy="0"/>
            </a:xfrm>
            <a:prstGeom prst="line">
              <a:avLst/>
            </a:prstGeom>
            <a:noFill/>
            <a:ln w="9525">
              <a:solidFill>
                <a:schemeClr val="accent1"/>
              </a:solidFill>
              <a:round/>
              <a:headEnd/>
              <a:tailEnd/>
            </a:ln>
            <a:effectLst/>
          </p:spPr>
          <p:txBody>
            <a:bodyPr/>
            <a:lstStyle/>
            <a:p>
              <a:endParaRPr lang="en-GB"/>
            </a:p>
          </p:txBody>
        </p:sp>
        <p:sp>
          <p:nvSpPr>
            <p:cNvPr id="2064" name="Line 16"/>
            <p:cNvSpPr>
              <a:spLocks noChangeShapeType="1"/>
            </p:cNvSpPr>
            <p:nvPr/>
          </p:nvSpPr>
          <p:spPr bwMode="auto">
            <a:xfrm>
              <a:off x="119" y="5977"/>
              <a:ext cx="4082" cy="0"/>
            </a:xfrm>
            <a:prstGeom prst="line">
              <a:avLst/>
            </a:prstGeom>
            <a:noFill/>
            <a:ln w="9525">
              <a:solidFill>
                <a:schemeClr val="accent1"/>
              </a:solidFill>
              <a:round/>
              <a:headEnd/>
              <a:tailEnd/>
            </a:ln>
            <a:effectLst/>
          </p:spPr>
          <p:txBody>
            <a:bodyPr/>
            <a:lstStyle/>
            <a:p>
              <a:endParaRPr lang="en-GB"/>
            </a:p>
          </p:txBody>
        </p:sp>
        <p:sp>
          <p:nvSpPr>
            <p:cNvPr id="2053" name="Rectangle 5"/>
            <p:cNvSpPr>
              <a:spLocks noChangeArrowheads="1"/>
            </p:cNvSpPr>
            <p:nvPr/>
          </p:nvSpPr>
          <p:spPr bwMode="auto">
            <a:xfrm>
              <a:off x="119" y="4118"/>
              <a:ext cx="4082" cy="2041"/>
            </a:xfrm>
            <a:prstGeom prst="rect">
              <a:avLst/>
            </a:prstGeom>
            <a:noFill/>
            <a:ln w="31750">
              <a:solidFill>
                <a:schemeClr val="tx1"/>
              </a:solidFill>
              <a:miter lim="800000"/>
              <a:headEnd/>
              <a:tailEnd/>
            </a:ln>
            <a:effectLst/>
          </p:spPr>
          <p:txBody>
            <a:bodyPr wrap="none" anchor="ctr"/>
            <a:lstStyle/>
            <a:p>
              <a:endParaRPr lang="en-GB"/>
            </a:p>
          </p:txBody>
        </p:sp>
      </p:grpSp>
      <p:sp>
        <p:nvSpPr>
          <p:cNvPr id="2067" name="Rectangle 19"/>
          <p:cNvSpPr>
            <a:spLocks noChangeArrowheads="1"/>
          </p:cNvSpPr>
          <p:nvPr/>
        </p:nvSpPr>
        <p:spPr bwMode="auto">
          <a:xfrm>
            <a:off x="188913" y="1712913"/>
            <a:ext cx="3168650" cy="2016125"/>
          </a:xfrm>
          <a:prstGeom prst="rect">
            <a:avLst/>
          </a:prstGeom>
          <a:noFill/>
          <a:ln w="31750">
            <a:solidFill>
              <a:schemeClr val="tx1"/>
            </a:solidFill>
            <a:miter lim="800000"/>
            <a:headEnd/>
            <a:tailEnd/>
          </a:ln>
          <a:effectLst/>
        </p:spPr>
        <p:txBody>
          <a:bodyPr/>
          <a:lstStyle/>
          <a:p>
            <a:pPr>
              <a:spcBef>
                <a:spcPct val="20000"/>
              </a:spcBef>
              <a:buClr>
                <a:schemeClr val="tx1"/>
              </a:buClr>
              <a:buSzPct val="70000"/>
              <a:buFont typeface="Wingdings" pitchFamily="2" charset="2"/>
              <a:buNone/>
            </a:pPr>
            <a:r>
              <a:rPr lang="en-GB" sz="1300" b="1">
                <a:latin typeface="Calibri" pitchFamily="34" charset="0"/>
              </a:rPr>
              <a:t>DORLING </a:t>
            </a:r>
            <a:r>
              <a:rPr lang="en-GB" sz="1300">
                <a:latin typeface="Calibri" pitchFamily="34" charset="0"/>
              </a:rPr>
              <a:t>(2004) </a:t>
            </a:r>
            <a:r>
              <a:rPr lang="en-GB" sz="1300" b="1">
                <a:latin typeface="Calibri" pitchFamily="34" charset="0"/>
              </a:rPr>
              <a:t>CARTOGRAM PRINCIPLES</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Simple. Easy to understand &amp; implement</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Minimise Distortion, Preserve Legibility</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Preserves accuracy. Maintains topology</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Unambiguous,Projection Independent</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Minimizes computational speed</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Aesthetically acceptable</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No overlapping regions</a:t>
            </a:r>
            <a:endParaRPr lang="en-GB" sz="1300">
              <a:latin typeface="Calibri" pitchFamily="34" charset="0"/>
            </a:endParaRPr>
          </a:p>
        </p:txBody>
      </p:sp>
      <p:sp>
        <p:nvSpPr>
          <p:cNvPr id="2070" name="Rectangle 22"/>
          <p:cNvSpPr>
            <a:spLocks noChangeArrowheads="1"/>
          </p:cNvSpPr>
          <p:nvPr/>
        </p:nvSpPr>
        <p:spPr bwMode="auto">
          <a:xfrm>
            <a:off x="3500438" y="1712913"/>
            <a:ext cx="3168650" cy="2016125"/>
          </a:xfrm>
          <a:prstGeom prst="rect">
            <a:avLst/>
          </a:prstGeom>
          <a:noFill/>
          <a:ln w="31750">
            <a:solidFill>
              <a:schemeClr val="tx1"/>
            </a:solidFill>
            <a:miter lim="800000"/>
            <a:headEnd/>
            <a:tailEnd/>
          </a:ln>
          <a:effectLst/>
        </p:spPr>
        <p:txBody>
          <a:bodyPr/>
          <a:lstStyle/>
          <a:p>
            <a:pPr>
              <a:spcBef>
                <a:spcPct val="20000"/>
              </a:spcBef>
              <a:buClr>
                <a:schemeClr val="tx1"/>
              </a:buClr>
              <a:buSzPct val="70000"/>
              <a:buFont typeface="Wingdings" pitchFamily="2" charset="2"/>
              <a:buNone/>
            </a:pPr>
            <a:r>
              <a:rPr lang="en-GB" sz="1300" b="1">
                <a:latin typeface="Calibri" pitchFamily="34" charset="0"/>
              </a:rPr>
              <a:t>RESOURCES</a:t>
            </a:r>
          </a:p>
          <a:p>
            <a:pPr>
              <a:spcBef>
                <a:spcPct val="20000"/>
              </a:spcBef>
              <a:buClr>
                <a:schemeClr val="tx1"/>
              </a:buClr>
              <a:buSzPct val="70000"/>
              <a:buFont typeface="Wingdings" pitchFamily="2" charset="2"/>
              <a:buNone/>
            </a:pPr>
            <a:r>
              <a:rPr lang="en-GB" sz="1300">
                <a:solidFill>
                  <a:schemeClr val="tx2"/>
                </a:solidFill>
                <a:latin typeface="Calibri" pitchFamily="34" charset="0"/>
              </a:rPr>
              <a:t>See Chapter for method discussion and references</a:t>
            </a:r>
          </a:p>
          <a:p>
            <a:pPr>
              <a:spcBef>
                <a:spcPct val="20000"/>
              </a:spcBef>
              <a:buClr>
                <a:schemeClr val="tx1"/>
              </a:buClr>
              <a:buSzPct val="70000"/>
              <a:buFont typeface="Wingdings" pitchFamily="2" charset="2"/>
              <a:buChar char="¢"/>
            </a:pPr>
            <a:endParaRPr lang="en-GB" sz="1300">
              <a:solidFill>
                <a:schemeClr val="tx2"/>
              </a:solidFill>
              <a:latin typeface="Calibri" pitchFamily="34" charset="0"/>
            </a:endParaRPr>
          </a:p>
          <a:p>
            <a:pPr>
              <a:spcBef>
                <a:spcPct val="20000"/>
              </a:spcBef>
              <a:buClr>
                <a:schemeClr val="tx1"/>
              </a:buClr>
              <a:buSzPct val="70000"/>
              <a:buFont typeface="Wingdings" pitchFamily="2" charset="2"/>
              <a:buChar char="¢"/>
            </a:pPr>
            <a:r>
              <a:rPr lang="en-GB" sz="1300">
                <a:solidFill>
                  <a:schemeClr val="tx2"/>
                </a:solidFill>
                <a:latin typeface="Calibri" pitchFamily="34" charset="0"/>
              </a:rPr>
              <a:t>ArcGIS ESRI Script</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Scapetoad (Standalone Java)</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QGIS (Cartogram Creator)</a:t>
            </a:r>
          </a:p>
          <a:p>
            <a:pPr>
              <a:spcBef>
                <a:spcPct val="20000"/>
              </a:spcBef>
              <a:buClr>
                <a:schemeClr val="tx1"/>
              </a:buClr>
              <a:buSzPct val="70000"/>
              <a:buFont typeface="Wingdings" pitchFamily="2" charset="2"/>
              <a:buChar char="¢"/>
            </a:pPr>
            <a:r>
              <a:rPr lang="en-GB" sz="1300">
                <a:solidFill>
                  <a:schemeClr val="tx2"/>
                </a:solidFill>
                <a:latin typeface="Calibri" pitchFamily="34" charset="0"/>
              </a:rPr>
              <a:t>Mapresso</a:t>
            </a:r>
          </a:p>
          <a:p>
            <a:pPr>
              <a:spcBef>
                <a:spcPct val="20000"/>
              </a:spcBef>
              <a:buClr>
                <a:schemeClr val="tx1"/>
              </a:buClr>
              <a:buSzPct val="70000"/>
              <a:buFont typeface="Wingdings" pitchFamily="2" charset="2"/>
              <a:buChar char="¢"/>
            </a:pPr>
            <a:endParaRPr lang="en-GB" sz="1300">
              <a:solidFill>
                <a:schemeClr val="tx2"/>
              </a:solidFill>
              <a:latin typeface="Calibri" pitchFamily="34" charset="0"/>
            </a:endParaRPr>
          </a:p>
        </p:txBody>
      </p:sp>
      <p:sp>
        <p:nvSpPr>
          <p:cNvPr id="2071" name="Text Box 23"/>
          <p:cNvSpPr txBox="1">
            <a:spLocks noChangeArrowheads="1"/>
          </p:cNvSpPr>
          <p:nvPr/>
        </p:nvSpPr>
        <p:spPr bwMode="auto">
          <a:xfrm>
            <a:off x="115888" y="6096000"/>
            <a:ext cx="3168650" cy="365125"/>
          </a:xfrm>
          <a:prstGeom prst="rect">
            <a:avLst/>
          </a:prstGeom>
          <a:noFill/>
          <a:ln w="9525">
            <a:noFill/>
            <a:miter lim="800000"/>
            <a:headEnd/>
            <a:tailEnd/>
          </a:ln>
          <a:effectLst/>
        </p:spPr>
        <p:txBody>
          <a:bodyPr>
            <a:spAutoFit/>
          </a:bodyPr>
          <a:lstStyle/>
          <a:p>
            <a:pPr>
              <a:spcBef>
                <a:spcPct val="50000"/>
              </a:spcBef>
            </a:pPr>
            <a:r>
              <a:rPr lang="en-GB" sz="900" b="1" i="1"/>
              <a:t>Base geography: Midyear population estimates by local authority, all ages, West Midlands 2011 </a:t>
            </a:r>
          </a:p>
        </p:txBody>
      </p:sp>
      <p:sp>
        <p:nvSpPr>
          <p:cNvPr id="2072" name="Text Box 24"/>
          <p:cNvSpPr txBox="1">
            <a:spLocks noChangeArrowheads="1"/>
          </p:cNvSpPr>
          <p:nvPr/>
        </p:nvSpPr>
        <p:spPr bwMode="auto">
          <a:xfrm>
            <a:off x="3429000" y="6100763"/>
            <a:ext cx="3429000" cy="365125"/>
          </a:xfrm>
          <a:prstGeom prst="rect">
            <a:avLst/>
          </a:prstGeom>
          <a:noFill/>
          <a:ln w="9525">
            <a:noFill/>
            <a:miter lim="800000"/>
            <a:headEnd/>
            <a:tailEnd/>
          </a:ln>
          <a:effectLst/>
        </p:spPr>
        <p:txBody>
          <a:bodyPr>
            <a:spAutoFit/>
          </a:bodyPr>
          <a:lstStyle/>
          <a:p>
            <a:pPr>
              <a:spcBef>
                <a:spcPct val="50000"/>
              </a:spcBef>
            </a:pPr>
            <a:r>
              <a:rPr lang="en-GB" sz="900" b="1" i="1"/>
              <a:t>Population cartogram sized by: Midyear population estimates by local authority, all ages, West Midlands 2011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ctrTitle"/>
          </p:nvPr>
        </p:nvSpPr>
        <p:spPr>
          <a:xfrm>
            <a:off x="1484313" y="344488"/>
            <a:ext cx="4857750" cy="863600"/>
          </a:xfrm>
        </p:spPr>
        <p:txBody>
          <a:bodyPr/>
          <a:lstStyle/>
          <a:p>
            <a:r>
              <a:rPr lang="en-GB" sz="4800"/>
              <a:t>Resources</a:t>
            </a:r>
          </a:p>
        </p:txBody>
      </p:sp>
      <p:sp>
        <p:nvSpPr>
          <p:cNvPr id="14342" name="Text Box 6"/>
          <p:cNvSpPr txBox="1">
            <a:spLocks noChangeArrowheads="1"/>
          </p:cNvSpPr>
          <p:nvPr/>
        </p:nvSpPr>
        <p:spPr bwMode="auto">
          <a:xfrm>
            <a:off x="260350" y="1857375"/>
            <a:ext cx="6408738" cy="7942263"/>
          </a:xfrm>
          <a:prstGeom prst="rect">
            <a:avLst/>
          </a:prstGeom>
          <a:noFill/>
          <a:ln w="9525">
            <a:noFill/>
            <a:miter lim="800000"/>
            <a:headEnd/>
            <a:tailEnd/>
          </a:ln>
          <a:effectLst/>
        </p:spPr>
        <p:txBody>
          <a:bodyPr>
            <a:spAutoFit/>
          </a:bodyPr>
          <a:lstStyle/>
          <a:p>
            <a:pPr marL="342900" indent="-342900"/>
            <a:r>
              <a:rPr lang="en-GB" sz="1200" b="1">
                <a:solidFill>
                  <a:schemeClr val="tx2"/>
                </a:solidFill>
                <a:latin typeface="Calibri" pitchFamily="34" charset="0"/>
              </a:rPr>
              <a:t>How to Make Area Cartogram Maps in ArcGIS (Dempsey C, GIS Lounge).</a:t>
            </a:r>
            <a:r>
              <a:rPr lang="en-GB" sz="1200">
                <a:solidFill>
                  <a:schemeClr val="tx2"/>
                </a:solidFill>
                <a:latin typeface="Calibri" pitchFamily="34" charset="0"/>
              </a:rPr>
              <a:t> </a:t>
            </a:r>
          </a:p>
          <a:p>
            <a:pPr marL="342900" indent="-342900"/>
            <a:r>
              <a:rPr lang="en-GB" sz="1200">
                <a:latin typeface="Calibri" pitchFamily="34" charset="0"/>
              </a:rPr>
              <a:t>Walkthrough including common pitfalls, in generating cartograms within ArcGIS.</a:t>
            </a:r>
          </a:p>
          <a:p>
            <a:pPr marL="342900" indent="-342900"/>
            <a:r>
              <a:rPr lang="en-GB" sz="1200">
                <a:latin typeface="Calibri" pitchFamily="34" charset="0"/>
              </a:rPr>
              <a:t>Accessible at: </a:t>
            </a:r>
            <a:r>
              <a:rPr lang="en-GB" sz="1200">
                <a:latin typeface="Calibri" pitchFamily="34" charset="0"/>
                <a:hlinkClick r:id="rId2"/>
              </a:rPr>
              <a:t>http://www.gislounge.com/how-to-make-area-cartogram-maps-in-arcgis/</a:t>
            </a:r>
            <a:endParaRPr lang="en-GB" sz="1200">
              <a:latin typeface="Calibri" pitchFamily="34" charset="0"/>
            </a:endParaRPr>
          </a:p>
          <a:p>
            <a:pPr marL="342900" indent="-342900"/>
            <a:endParaRPr lang="en-GB" sz="1200">
              <a:latin typeface="Calibri" pitchFamily="34" charset="0"/>
            </a:endParaRPr>
          </a:p>
          <a:p>
            <a:pPr marL="342900" indent="-342900"/>
            <a:r>
              <a:rPr lang="en-GB" sz="1200" b="1">
                <a:solidFill>
                  <a:schemeClr val="tx2"/>
                </a:solidFill>
                <a:latin typeface="Calibri" pitchFamily="34" charset="0"/>
              </a:rPr>
              <a:t>Scapetoad (Choros)</a:t>
            </a:r>
            <a:r>
              <a:rPr lang="en-GB" sz="1200">
                <a:solidFill>
                  <a:schemeClr val="tx2"/>
                </a:solidFill>
                <a:latin typeface="Calibri" pitchFamily="34" charset="0"/>
              </a:rPr>
              <a:t>. </a:t>
            </a:r>
          </a:p>
          <a:p>
            <a:pPr marL="342900" indent="-342900"/>
            <a:r>
              <a:rPr lang="en-GB" sz="1200">
                <a:latin typeface="Calibri" pitchFamily="34" charset="0"/>
              </a:rPr>
              <a:t>As well as providing freeware javascript transformation, includes references and links to developing cartogram techniques.</a:t>
            </a:r>
          </a:p>
          <a:p>
            <a:pPr marL="342900" indent="-342900"/>
            <a:r>
              <a:rPr lang="en-GB" sz="1200">
                <a:latin typeface="Calibri" pitchFamily="34" charset="0"/>
              </a:rPr>
              <a:t>Accessible at: </a:t>
            </a:r>
            <a:r>
              <a:rPr lang="en-GB" sz="1200">
                <a:latin typeface="Calibri" pitchFamily="34" charset="0"/>
                <a:hlinkClick r:id="rId3"/>
              </a:rPr>
              <a:t>http://scapetoad.choros.ch/index.php</a:t>
            </a:r>
            <a:endParaRPr lang="en-GB" sz="1200">
              <a:latin typeface="Calibri" pitchFamily="34" charset="0"/>
            </a:endParaRPr>
          </a:p>
          <a:p>
            <a:pPr marL="342900" indent="-342900"/>
            <a:endParaRPr lang="en-GB" sz="1200">
              <a:latin typeface="Calibri" pitchFamily="34" charset="0"/>
            </a:endParaRPr>
          </a:p>
          <a:p>
            <a:pPr marL="342900" indent="-342900"/>
            <a:r>
              <a:rPr lang="en-GB" sz="1200" b="1">
                <a:solidFill>
                  <a:schemeClr val="tx2"/>
                </a:solidFill>
                <a:latin typeface="Calibri" pitchFamily="34" charset="0"/>
              </a:rPr>
              <a:t>Indiemaps (Johnson Z).</a:t>
            </a:r>
            <a:r>
              <a:rPr lang="en-GB" sz="1200">
                <a:solidFill>
                  <a:schemeClr val="tx2"/>
                </a:solidFill>
                <a:latin typeface="Calibri" pitchFamily="34" charset="0"/>
              </a:rPr>
              <a:t> </a:t>
            </a:r>
          </a:p>
          <a:p>
            <a:pPr marL="342900" indent="-342900"/>
            <a:r>
              <a:rPr lang="en-GB" sz="1200">
                <a:latin typeface="Calibri" pitchFamily="34" charset="0"/>
              </a:rPr>
              <a:t>Blog covering variety of techniques and tools for improving data visualisation.</a:t>
            </a:r>
          </a:p>
          <a:p>
            <a:pPr marL="342900" indent="-342900"/>
            <a:r>
              <a:rPr lang="en-GB" sz="1200">
                <a:latin typeface="Calibri" pitchFamily="34" charset="0"/>
              </a:rPr>
              <a:t>Accessible at: </a:t>
            </a:r>
            <a:r>
              <a:rPr lang="en-GB" sz="1200">
                <a:latin typeface="Calibri" pitchFamily="34" charset="0"/>
                <a:hlinkClick r:id="rId4"/>
              </a:rPr>
              <a:t>http://indiemaps.com/blog/</a:t>
            </a:r>
            <a:endParaRPr lang="en-GB" sz="1200">
              <a:latin typeface="Calibri" pitchFamily="34" charset="0"/>
            </a:endParaRPr>
          </a:p>
          <a:p>
            <a:pPr marL="342900" indent="-342900"/>
            <a:endParaRPr lang="en-GB" sz="1200">
              <a:latin typeface="Calibri" pitchFamily="34" charset="0"/>
            </a:endParaRPr>
          </a:p>
          <a:p>
            <a:pPr marL="342900" indent="-342900"/>
            <a:r>
              <a:rPr lang="en-GB" sz="1200" b="1">
                <a:solidFill>
                  <a:schemeClr val="tx2"/>
                </a:solidFill>
                <a:latin typeface="Calibri" pitchFamily="34" charset="0"/>
              </a:rPr>
              <a:t>Improving Visualisation (Dataviz). </a:t>
            </a:r>
          </a:p>
          <a:p>
            <a:pPr marL="342900" indent="-342900"/>
            <a:r>
              <a:rPr lang="en-GB" sz="1200">
                <a:latin typeface="Calibri" pitchFamily="34" charset="0"/>
              </a:rPr>
              <a:t>Commissioned by the Department of Communities and Local Government and carried out by Oxford Consultants for Social Inclusion. Provides diverse examples of data visualisation relevant to the public sector at all levels, including case studies.</a:t>
            </a:r>
          </a:p>
          <a:p>
            <a:pPr marL="342900" indent="-342900"/>
            <a:r>
              <a:rPr lang="en-GB" sz="1200">
                <a:latin typeface="Calibri" pitchFamily="34" charset="0"/>
              </a:rPr>
              <a:t>Accessible at: </a:t>
            </a:r>
            <a:r>
              <a:rPr lang="en-GB" sz="1200">
                <a:latin typeface="Calibri" pitchFamily="34" charset="0"/>
                <a:hlinkClick r:id="rId5"/>
              </a:rPr>
              <a:t>http://www.improving-visualisation.org/</a:t>
            </a:r>
            <a:endParaRPr lang="en-GB" sz="1200">
              <a:latin typeface="Calibri" pitchFamily="34" charset="0"/>
            </a:endParaRPr>
          </a:p>
          <a:p>
            <a:pPr marL="342900" indent="-342900"/>
            <a:endParaRPr lang="en-GB" sz="1200">
              <a:latin typeface="Calibri" pitchFamily="34" charset="0"/>
            </a:endParaRPr>
          </a:p>
          <a:p>
            <a:pPr marL="342900" indent="-342900"/>
            <a:r>
              <a:rPr lang="en-GB" sz="1200" b="1">
                <a:solidFill>
                  <a:schemeClr val="tx2"/>
                </a:solidFill>
                <a:latin typeface="Calibri" pitchFamily="34" charset="0"/>
              </a:rPr>
              <a:t>Geographer At Large (Anon).</a:t>
            </a:r>
            <a:r>
              <a:rPr lang="en-GB" sz="1200">
                <a:solidFill>
                  <a:schemeClr val="tx2"/>
                </a:solidFill>
                <a:latin typeface="Calibri" pitchFamily="34" charset="0"/>
              </a:rPr>
              <a:t> </a:t>
            </a:r>
          </a:p>
          <a:p>
            <a:pPr marL="342900" indent="-342900"/>
            <a:r>
              <a:rPr lang="en-GB" sz="1200">
                <a:latin typeface="Calibri" pitchFamily="34" charset="0"/>
              </a:rPr>
              <a:t>Blog posts on different mapping techniques, particularly in the context of New York. Quote: “Geography invariably leads to revolution”</a:t>
            </a:r>
          </a:p>
          <a:p>
            <a:pPr marL="342900" indent="-342900"/>
            <a:r>
              <a:rPr lang="en-GB" sz="1200">
                <a:latin typeface="Calibri" pitchFamily="34" charset="0"/>
              </a:rPr>
              <a:t>Accessible at: </a:t>
            </a:r>
            <a:r>
              <a:rPr lang="en-GB" sz="1200">
                <a:latin typeface="Calibri" pitchFamily="34" charset="0"/>
                <a:hlinkClick r:id="rId6"/>
              </a:rPr>
              <a:t>http://geographer-at-large.blogspot.co.uk/2011_10_01_archive.html</a:t>
            </a:r>
            <a:endParaRPr lang="en-GB" sz="1200">
              <a:latin typeface="Calibri" pitchFamily="34" charset="0"/>
            </a:endParaRPr>
          </a:p>
          <a:p>
            <a:pPr marL="342900" indent="-342900"/>
            <a:endParaRPr lang="en-GB" sz="1200">
              <a:latin typeface="Calibri" pitchFamily="34" charset="0"/>
            </a:endParaRPr>
          </a:p>
          <a:p>
            <a:pPr marL="342900" indent="-342900"/>
            <a:r>
              <a:rPr lang="en-GB" sz="1200" b="1">
                <a:solidFill>
                  <a:schemeClr val="tx2"/>
                </a:solidFill>
                <a:latin typeface="Calibri" pitchFamily="34" charset="0"/>
              </a:rPr>
              <a:t>Gapminder World (Gapminder Foundation)</a:t>
            </a:r>
            <a:r>
              <a:rPr lang="en-GB" sz="1200">
                <a:solidFill>
                  <a:schemeClr val="tx2"/>
                </a:solidFill>
                <a:latin typeface="Calibri" pitchFamily="34" charset="0"/>
              </a:rPr>
              <a:t>. </a:t>
            </a:r>
          </a:p>
          <a:p>
            <a:pPr marL="342900" indent="-342900"/>
            <a:r>
              <a:rPr lang="en-GB" sz="1200">
                <a:latin typeface="Calibri" pitchFamily="34" charset="0"/>
              </a:rPr>
              <a:t>Non profit venture promoting sustainable global development, with an interest in innovative data display.</a:t>
            </a:r>
          </a:p>
          <a:p>
            <a:pPr marL="342900" indent="-342900"/>
            <a:r>
              <a:rPr lang="en-GB" sz="1200">
                <a:latin typeface="Calibri" pitchFamily="34" charset="0"/>
              </a:rPr>
              <a:t>Accessible at: </a:t>
            </a:r>
            <a:r>
              <a:rPr lang="en-GB" sz="1200">
                <a:latin typeface="Calibri" pitchFamily="34" charset="0"/>
                <a:hlinkClick r:id="rId7"/>
              </a:rPr>
              <a:t>http://www.gapminder.org/</a:t>
            </a:r>
            <a:endParaRPr lang="en-GB" sz="1200">
              <a:latin typeface="Calibri" pitchFamily="34" charset="0"/>
            </a:endParaRPr>
          </a:p>
          <a:p>
            <a:pPr marL="342900" indent="-342900"/>
            <a:endParaRPr lang="en-GB" sz="1200">
              <a:latin typeface="Calibri" pitchFamily="34" charset="0"/>
            </a:endParaRPr>
          </a:p>
          <a:p>
            <a:pPr marL="342900" indent="-342900"/>
            <a:r>
              <a:rPr lang="en-GB" sz="1200" b="1">
                <a:solidFill>
                  <a:schemeClr val="tx2"/>
                </a:solidFill>
                <a:latin typeface="Calibri" pitchFamily="34" charset="0"/>
              </a:rPr>
              <a:t>MAPresso (Herzog A).</a:t>
            </a:r>
            <a:r>
              <a:rPr lang="en-GB" sz="1200">
                <a:solidFill>
                  <a:schemeClr val="tx2"/>
                </a:solidFill>
                <a:latin typeface="Calibri" pitchFamily="34" charset="0"/>
              </a:rPr>
              <a:t> </a:t>
            </a:r>
          </a:p>
          <a:p>
            <a:pPr marL="342900" indent="-342900"/>
            <a:r>
              <a:rPr lang="en-GB" sz="1200">
                <a:latin typeface="Calibri" pitchFamily="34" charset="0"/>
              </a:rPr>
              <a:t>Downloadable Java applet that can be used to generate different cartogram formats, including ‘Dorling Cartograms’ on local shape files and data.</a:t>
            </a:r>
          </a:p>
          <a:p>
            <a:pPr marL="342900" indent="-342900"/>
            <a:r>
              <a:rPr lang="en-GB" sz="1200">
                <a:latin typeface="Calibri" pitchFamily="34" charset="0"/>
              </a:rPr>
              <a:t>Accessible at:</a:t>
            </a:r>
            <a:r>
              <a:rPr lang="en-GB" sz="1200" b="1">
                <a:latin typeface="Calibri" pitchFamily="34" charset="0"/>
              </a:rPr>
              <a:t> </a:t>
            </a:r>
            <a:r>
              <a:rPr lang="en-GB" sz="1200">
                <a:latin typeface="Calibri" pitchFamily="34" charset="0"/>
                <a:hlinkClick r:id="rId8"/>
              </a:rPr>
              <a:t>http://www.mapresso.com/</a:t>
            </a:r>
            <a:endParaRPr lang="en-GB" sz="1200">
              <a:latin typeface="Calibri" pitchFamily="34" charset="0"/>
            </a:endParaRPr>
          </a:p>
          <a:p>
            <a:pPr marL="342900" indent="-342900"/>
            <a:endParaRPr lang="en-GB" sz="1200">
              <a:latin typeface="Calibri" pitchFamily="34" charset="0"/>
            </a:endParaRPr>
          </a:p>
          <a:p>
            <a:pPr marL="342900" indent="-342900"/>
            <a:endParaRPr lang="en-GB" sz="1200">
              <a:latin typeface="Calibri" pitchFamily="34" charset="0"/>
            </a:endParaRPr>
          </a:p>
          <a:p>
            <a:pPr marL="342900" indent="-342900"/>
            <a:endParaRPr lang="en-GB" sz="1200">
              <a:latin typeface="Calibri" pitchFamily="34" charset="0"/>
            </a:endParaRPr>
          </a:p>
          <a:p>
            <a:pPr marL="342900" indent="-342900"/>
            <a:r>
              <a:rPr lang="en-GB" sz="1200" b="1">
                <a:solidFill>
                  <a:schemeClr val="tx2"/>
                </a:solidFill>
                <a:latin typeface="Calibri" pitchFamily="34" charset="0"/>
              </a:rPr>
              <a:t>Handout References</a:t>
            </a:r>
          </a:p>
          <a:p>
            <a:pPr marL="342900" indent="-342900"/>
            <a:r>
              <a:rPr lang="en-GB" sz="1200">
                <a:latin typeface="Calibri" pitchFamily="34" charset="0"/>
              </a:rPr>
              <a:t>Dorling D. Area Cartograms: Their Use and Creation. 1996. Concepts and Techniques in Modern Geography series no. 59, University of East Anglia: Environmental Publications. </a:t>
            </a:r>
          </a:p>
          <a:p>
            <a:pPr marL="342900" indent="-342900"/>
            <a:endParaRPr lang="en-GB" sz="1200">
              <a:latin typeface="Calibri" pitchFamily="34" charset="0"/>
            </a:endParaRPr>
          </a:p>
          <a:p>
            <a:pPr marL="342900" indent="-342900"/>
            <a:endParaRPr lang="en-GB" sz="1200">
              <a:latin typeface="Calibri" pitchFamily="34" charset="0"/>
            </a:endParaRPr>
          </a:p>
          <a:p>
            <a:pPr marL="342900" indent="-342900"/>
            <a:endParaRPr lang="en-GB" sz="1200">
              <a:latin typeface="Calibri" pitchFamily="34" charset="0"/>
            </a:endParaRPr>
          </a:p>
          <a:p>
            <a:pPr marL="342900" indent="-342900"/>
            <a:r>
              <a:rPr lang="en-GB" sz="1200" b="1">
                <a:solidFill>
                  <a:schemeClr val="tx2"/>
                </a:solidFill>
                <a:latin typeface="Calibri" pitchFamily="34" charset="0"/>
              </a:rPr>
              <a:t>Contact: </a:t>
            </a:r>
            <a:r>
              <a:rPr lang="en-GB" sz="1200">
                <a:latin typeface="Calibri" pitchFamily="34" charset="0"/>
              </a:rPr>
              <a:t>christopher.chiswell@nhs.net</a:t>
            </a:r>
          </a:p>
        </p:txBody>
      </p:sp>
    </p:spTree>
  </p:cSld>
  <p:clrMapOvr>
    <a:masterClrMapping/>
  </p:clrMapOvr>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Echo</Template>
  <TotalTime>45</TotalTime>
  <Words>388</Words>
  <Application>Microsoft Office PowerPoint</Application>
  <PresentationFormat>A4 Paper (210x297 mm)</PresentationFormat>
  <Paragraphs>58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Times New Roman</vt:lpstr>
      <vt:lpstr>Wingdings</vt:lpstr>
      <vt:lpstr>Calibri</vt:lpstr>
      <vt:lpstr>Echo</vt:lpstr>
      <vt:lpstr>Slide 1</vt:lpstr>
      <vt:lpstr>Resources</vt:lpstr>
    </vt:vector>
  </TitlesOfParts>
  <Company>The University of Birmingham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Christopher John Chiswell</dc:creator>
  <cp:lastModifiedBy>eayresd</cp:lastModifiedBy>
  <cp:revision>2</cp:revision>
  <dcterms:created xsi:type="dcterms:W3CDTF">2013-03-13T14:54:23Z</dcterms:created>
  <dcterms:modified xsi:type="dcterms:W3CDTF">2013-03-15T09:24:24Z</dcterms:modified>
</cp:coreProperties>
</file>